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39EA6E2-13E4-4832-9AA2-2C30555E8479}" type="datetimeFigureOut">
              <a:rPr lang="ru-RU" smtClean="0"/>
              <a:t>24.04.2024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2E4DC71-BAFB-47E5-98AF-DF5FE7A2E510}" type="slidenum">
              <a:rPr lang="ru-RU" smtClean="0"/>
              <a:t>‹#›</a:t>
            </a:fld>
            <a:endParaRPr lang="ru-RU"/>
          </a:p>
        </p:txBody>
      </p:sp>
    </p:spTree>
    <p:extLst>
      <p:ext uri="{BB962C8B-B14F-4D97-AF65-F5344CB8AC3E}">
        <p14:creationId xmlns:p14="http://schemas.microsoft.com/office/powerpoint/2010/main" val="384350886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EA6E2-13E4-4832-9AA2-2C30555E8479}" type="datetimeFigureOut">
              <a:rPr lang="ru-RU" smtClean="0"/>
              <a:t>24.04.2024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4DC71-BAFB-47E5-98AF-DF5FE7A2E510}" type="slidenum">
              <a:rPr lang="ru-RU" smtClean="0"/>
              <a:t>‹#›</a:t>
            </a:fld>
            <a:endParaRPr lang="ru-RU"/>
          </a:p>
        </p:txBody>
      </p:sp>
    </p:spTree>
    <p:extLst>
      <p:ext uri="{BB962C8B-B14F-4D97-AF65-F5344CB8AC3E}">
        <p14:creationId xmlns:p14="http://schemas.microsoft.com/office/powerpoint/2010/main" val="259686287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vk.com/club81981411" TargetMode="External"/><Relationship Id="rId2" Type="http://schemas.openxmlformats.org/officeDocument/2006/relationships/hyperlink" Target="mailto:rcfw.program@gmail.com" TargetMode="Externa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vk.com/dommaleckogo" TargetMode="External"/><Relationship Id="rId2" Type="http://schemas.openxmlformats.org/officeDocument/2006/relationships/hyperlink" Target="mailto:dommaleckogo@gmail.com" TargetMode="Externa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ikc-programikc-program9074" TargetMode="External"/><Relationship Id="rId2" Type="http://schemas.openxmlformats.org/officeDocument/2006/relationships/hyperlink" Target="mailto:program@gmail.com" TargetMode="Externa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hyperlink" Target="https://vk.com/ikc_spb_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vk.com/caritas_school" TargetMode="External"/><Relationship Id="rId2" Type="http://schemas.openxmlformats.org/officeDocument/2006/relationships/hyperlink" Target="mailto:mail@caritas-edu.ru" TargetMode="Externa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hyperlink" Target="https://caritas-edu.ru/"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1200" b="1" i="1" smtClean="0">
                <a:solidFill>
                  <a:schemeClr val="tx2"/>
                </a:solidFill>
                <a:latin typeface="Times New Roman" pitchFamily="18" charset="0"/>
                <a:cs typeface="Times New Roman" pitchFamily="18" charset="0"/>
              </a:rPr>
              <a:t/>
            </a:r>
            <a:br>
              <a:rPr lang="ru-RU" sz="1200" b="1" i="1" smtClean="0">
                <a:solidFill>
                  <a:schemeClr val="tx2"/>
                </a:solidFill>
                <a:latin typeface="Times New Roman" pitchFamily="18" charset="0"/>
                <a:cs typeface="Times New Roman" pitchFamily="18" charset="0"/>
              </a:rPr>
            </a:br>
            <a:r>
              <a:rPr lang="ru-RU" sz="1200" b="1" i="1" smtClean="0">
                <a:solidFill>
                  <a:schemeClr val="tx2"/>
                </a:solidFill>
                <a:latin typeface="Times New Roman" pitchFamily="18" charset="0"/>
                <a:cs typeface="Times New Roman" pitchFamily="18" charset="0"/>
              </a:rPr>
              <a:t/>
            </a:r>
            <a:br>
              <a:rPr lang="ru-RU" sz="1200" b="1" i="1" smtClean="0">
                <a:solidFill>
                  <a:schemeClr val="tx2"/>
                </a:solidFill>
                <a:latin typeface="Times New Roman" pitchFamily="18" charset="0"/>
                <a:cs typeface="Times New Roman" pitchFamily="18" charset="0"/>
              </a:rPr>
            </a:br>
            <a:r>
              <a:rPr lang="ru-RU" sz="1200" b="1" i="1" smtClean="0">
                <a:solidFill>
                  <a:schemeClr val="tx2"/>
                </a:solidFill>
                <a:latin typeface="Times New Roman" pitchFamily="18" charset="0"/>
                <a:cs typeface="Times New Roman" pitchFamily="18" charset="0"/>
              </a:rPr>
              <a:t>Местная религиозная организация </a:t>
            </a:r>
            <a:r>
              <a:rPr lang="ru-RU" sz="1400" b="1" i="1" smtClean="0">
                <a:solidFill>
                  <a:schemeClr val="tx2"/>
                </a:solidFill>
                <a:latin typeface="Times New Roman" pitchFamily="18" charset="0"/>
                <a:cs typeface="Times New Roman" pitchFamily="18" charset="0"/>
              </a:rPr>
              <a:t/>
            </a:r>
            <a:br>
              <a:rPr lang="ru-RU" sz="1400" b="1" i="1" smtClean="0">
                <a:solidFill>
                  <a:schemeClr val="tx2"/>
                </a:solidFill>
                <a:latin typeface="Times New Roman" pitchFamily="18" charset="0"/>
                <a:cs typeface="Times New Roman" pitchFamily="18" charset="0"/>
              </a:rPr>
            </a:br>
            <a:r>
              <a:rPr lang="ru-RU" sz="1400" b="1" i="1" smtClean="0">
                <a:solidFill>
                  <a:schemeClr val="tx2"/>
                </a:solidFill>
                <a:latin typeface="Times New Roman" pitchFamily="18" charset="0"/>
                <a:cs typeface="Times New Roman" pitchFamily="18" charset="0"/>
              </a:rPr>
              <a:t>«Каритас» </a:t>
            </a:r>
            <a:br>
              <a:rPr lang="ru-RU" sz="1400" b="1" i="1" smtClean="0">
                <a:solidFill>
                  <a:schemeClr val="tx2"/>
                </a:solidFill>
                <a:latin typeface="Times New Roman" pitchFamily="18" charset="0"/>
                <a:cs typeface="Times New Roman" pitchFamily="18" charset="0"/>
              </a:rPr>
            </a:br>
            <a:r>
              <a:rPr lang="ru-RU" sz="1200" b="1" i="1" smtClean="0">
                <a:solidFill>
                  <a:schemeClr val="tx2"/>
                </a:solidFill>
                <a:latin typeface="Times New Roman" pitchFamily="18" charset="0"/>
                <a:cs typeface="Times New Roman" pitchFamily="18" charset="0"/>
              </a:rPr>
              <a:t>Римско-католической Церкви в Санкт-Петербурге</a:t>
            </a:r>
            <a:br>
              <a:rPr lang="ru-RU" sz="1200" b="1" i="1" smtClean="0">
                <a:solidFill>
                  <a:schemeClr val="tx2"/>
                </a:solidFill>
                <a:latin typeface="Times New Roman" pitchFamily="18" charset="0"/>
                <a:cs typeface="Times New Roman" pitchFamily="18" charset="0"/>
              </a:rPr>
            </a:br>
            <a:r>
              <a:rPr lang="ru-RU" sz="1200" b="1" i="1" smtClean="0">
                <a:solidFill>
                  <a:schemeClr val="tx2"/>
                </a:solidFill>
                <a:latin typeface="Times New Roman" pitchFamily="18" charset="0"/>
                <a:cs typeface="Times New Roman" pitchFamily="18" charset="0"/>
              </a:rPr>
              <a:t/>
            </a:r>
            <a:br>
              <a:rPr lang="ru-RU" sz="1200" b="1" i="1" smtClean="0">
                <a:solidFill>
                  <a:schemeClr val="tx2"/>
                </a:solidFill>
                <a:latin typeface="Times New Roman" pitchFamily="18" charset="0"/>
                <a:cs typeface="Times New Roman" pitchFamily="18" charset="0"/>
              </a:rPr>
            </a:br>
            <a:r>
              <a:rPr lang="ru-RU" sz="1400" b="1" i="1" smtClean="0">
                <a:solidFill>
                  <a:schemeClr val="tx2"/>
                </a:solidFill>
                <a:latin typeface="Times New Roman" pitchFamily="18" charset="0"/>
                <a:cs typeface="Times New Roman" pitchFamily="18" charset="0"/>
              </a:rPr>
              <a:t>Публичный отчет </a:t>
            </a:r>
            <a:br>
              <a:rPr lang="ru-RU" sz="1400" b="1" i="1" smtClean="0">
                <a:solidFill>
                  <a:schemeClr val="tx2"/>
                </a:solidFill>
                <a:latin typeface="Times New Roman" pitchFamily="18" charset="0"/>
                <a:cs typeface="Times New Roman" pitchFamily="18" charset="0"/>
              </a:rPr>
            </a:br>
            <a:r>
              <a:rPr lang="ru-RU" sz="1400" b="1" i="1" smtClean="0">
                <a:solidFill>
                  <a:schemeClr val="tx2"/>
                </a:solidFill>
                <a:latin typeface="Times New Roman" pitchFamily="18" charset="0"/>
                <a:cs typeface="Times New Roman" pitchFamily="18" charset="0"/>
              </a:rPr>
              <a:t> о деятельности за 2023 год</a:t>
            </a:r>
            <a:br>
              <a:rPr lang="ru-RU" sz="1400" b="1" i="1" smtClean="0">
                <a:solidFill>
                  <a:schemeClr val="tx2"/>
                </a:solidFill>
                <a:latin typeface="Times New Roman" pitchFamily="18" charset="0"/>
                <a:cs typeface="Times New Roman" pitchFamily="18" charset="0"/>
              </a:rPr>
            </a:br>
            <a:r>
              <a:rPr lang="ru-RU" sz="1200" b="1" i="1" smtClean="0">
                <a:solidFill>
                  <a:schemeClr val="tx2"/>
                </a:solidFill>
                <a:latin typeface="Times New Roman" pitchFamily="18" charset="0"/>
                <a:cs typeface="Times New Roman" pitchFamily="18" charset="0"/>
              </a:rPr>
              <a:t/>
            </a:r>
            <a:br>
              <a:rPr lang="ru-RU" sz="1200" b="1" i="1" smtClean="0">
                <a:solidFill>
                  <a:schemeClr val="tx2"/>
                </a:solidFill>
                <a:latin typeface="Times New Roman" pitchFamily="18" charset="0"/>
                <a:cs typeface="Times New Roman" pitchFamily="18" charset="0"/>
              </a:rPr>
            </a:br>
            <a:r>
              <a:rPr lang="ru-RU" sz="1200" b="1" i="1" smtClean="0">
                <a:solidFill>
                  <a:schemeClr val="tx2"/>
                </a:solidFill>
                <a:latin typeface="Times New Roman" pitchFamily="18" charset="0"/>
                <a:cs typeface="Times New Roman" pitchFamily="18" charset="0"/>
              </a:rPr>
              <a:t>НАМ 30 ЛЕТ!</a:t>
            </a:r>
            <a:br>
              <a:rPr lang="ru-RU" sz="1200" b="1" i="1" smtClean="0">
                <a:solidFill>
                  <a:schemeClr val="tx2"/>
                </a:solidFill>
                <a:latin typeface="Times New Roman" pitchFamily="18" charset="0"/>
                <a:cs typeface="Times New Roman" pitchFamily="18" charset="0"/>
              </a:rPr>
            </a:br>
            <a:r>
              <a:rPr lang="ru-RU" sz="1200" b="1" i="1" smtClean="0">
                <a:solidFill>
                  <a:schemeClr val="tx2"/>
                </a:solidFill>
                <a:latin typeface="Times New Roman" pitchFamily="18" charset="0"/>
                <a:cs typeface="Times New Roman" pitchFamily="18" charset="0"/>
              </a:rPr>
              <a:t/>
            </a:r>
            <a:br>
              <a:rPr lang="ru-RU" sz="1200" b="1" i="1" smtClean="0">
                <a:solidFill>
                  <a:schemeClr val="tx2"/>
                </a:solidFill>
                <a:latin typeface="Times New Roman" pitchFamily="18" charset="0"/>
                <a:cs typeface="Times New Roman" pitchFamily="18" charset="0"/>
              </a:rPr>
            </a:br>
            <a:r>
              <a:rPr lang="ru-RU" sz="1200" i="1" smtClean="0">
                <a:solidFill>
                  <a:schemeClr val="tx2"/>
                </a:solidFill>
              </a:rPr>
              <a:t>зарегистрирована 29.09.1993 г., прошла перерегистрацию в Управлении Юстиции Санкт-Петербурга </a:t>
            </a:r>
            <a:br>
              <a:rPr lang="ru-RU" sz="1200" i="1" smtClean="0">
                <a:solidFill>
                  <a:schemeClr val="tx2"/>
                </a:solidFill>
              </a:rPr>
            </a:br>
            <a:r>
              <a:rPr lang="ru-RU" sz="1200" i="1" smtClean="0">
                <a:solidFill>
                  <a:schemeClr val="tx2"/>
                </a:solidFill>
              </a:rPr>
              <a:t>22 сентября 1999 года №166-Р, в Министерстве Юстиции РФ29 июля 2020 года №7811010160</a:t>
            </a:r>
            <a:br>
              <a:rPr lang="ru-RU" sz="1200" i="1" smtClean="0">
                <a:solidFill>
                  <a:schemeClr val="tx2"/>
                </a:solidFill>
              </a:rPr>
            </a:br>
            <a:r>
              <a:rPr lang="ru-RU" sz="1200" i="1" smtClean="0">
                <a:solidFill>
                  <a:schemeClr val="tx2"/>
                </a:solidFill>
              </a:rPr>
              <a:t>ИНН 7814020231</a:t>
            </a:r>
            <a:br>
              <a:rPr lang="ru-RU" sz="1200" i="1" smtClean="0">
                <a:solidFill>
                  <a:schemeClr val="tx2"/>
                </a:solidFill>
              </a:rPr>
            </a:br>
            <a:r>
              <a:rPr lang="ru-RU" sz="1200" i="1" smtClean="0">
                <a:solidFill>
                  <a:schemeClr val="tx2"/>
                </a:solidFill>
              </a:rPr>
              <a:t> ОГРН 1027800005419</a:t>
            </a:r>
            <a:br>
              <a:rPr lang="ru-RU" sz="1200" i="1" smtClean="0">
                <a:solidFill>
                  <a:schemeClr val="tx2"/>
                </a:solidFill>
              </a:rPr>
            </a:br>
            <a:r>
              <a:rPr lang="ru-RU" sz="1200" smtClean="0"/>
              <a:t/>
            </a:r>
            <a:br>
              <a:rPr lang="ru-RU" sz="1200" smtClean="0"/>
            </a:br>
            <a:endParaRPr lang="ru-RU" sz="1200"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59773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marL="285750" indent="-285750" algn="l">
              <a:buFont typeface="Wingdings" pitchFamily="2" charset="2"/>
              <a:buChar char="Ø"/>
            </a:pPr>
            <a:r>
              <a:rPr lang="ru-RU" sz="1600" b="1" smtClean="0"/>
              <a:t>Детский центр «Маяк» в г. Луга</a:t>
            </a:r>
            <a:endParaRPr lang="ru-RU" sz="1600" b="1"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2159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lgn="l"/>
            <a:r>
              <a:rPr lang="ru-RU" sz="1600" b="1" i="1" smtClean="0"/>
              <a:t/>
            </a:r>
            <a:br>
              <a:rPr lang="ru-RU" sz="1600" b="1" i="1" smtClean="0"/>
            </a:br>
            <a:r>
              <a:rPr lang="ru-RU" sz="1600" b="1" i="1" smtClean="0"/>
              <a:t/>
            </a:r>
            <a:br>
              <a:rPr lang="ru-RU" sz="1600" b="1" i="1" smtClean="0"/>
            </a:br>
            <a:r>
              <a:rPr lang="ru-RU" sz="1600" b="1" i="1" smtClean="0"/>
              <a:t/>
            </a:r>
            <a:br>
              <a:rPr lang="ru-RU" sz="1600" b="1" i="1" smtClean="0"/>
            </a:br>
            <a:r>
              <a:rPr lang="ru-RU" sz="1600" b="1" i="1" smtClean="0"/>
              <a:t>Благотворительная программа:</a:t>
            </a:r>
            <a:br>
              <a:rPr lang="ru-RU" sz="1600" b="1" i="1" smtClean="0"/>
            </a:br>
            <a:r>
              <a:rPr lang="ru-RU" sz="1600" b="1" i="1" smtClean="0"/>
              <a:t>«Ресурсный центр для беременных, женщин и семей с детьми,</a:t>
            </a:r>
            <a:br>
              <a:rPr lang="ru-RU" sz="1600" b="1" i="1" smtClean="0"/>
            </a:br>
            <a:r>
              <a:rPr lang="ru-RU" sz="1600" b="1" i="1" smtClean="0"/>
              <a:t> находящихся в трудной жизненной ситуации» </a:t>
            </a:r>
            <a:br>
              <a:rPr lang="ru-RU" sz="1600" b="1" i="1" smtClean="0"/>
            </a:br>
            <a:r>
              <a:rPr lang="ru-RU" sz="1600" b="1" i="1" smtClean="0"/>
              <a:t/>
            </a:r>
            <a:br>
              <a:rPr lang="ru-RU" sz="1600" b="1" i="1" smtClean="0"/>
            </a:br>
            <a:r>
              <a:rPr lang="ru-RU" sz="1200" smtClean="0"/>
              <a:t>адрес: г. Санкт-Петербург, ул. Рябиновая, д.18</a:t>
            </a:r>
            <a:br>
              <a:rPr lang="ru-RU" sz="1200" smtClean="0"/>
            </a:br>
            <a:r>
              <a:rPr lang="ru-RU" sz="1200" smtClean="0"/>
              <a:t>тел. +7(981)755-45-10</a:t>
            </a:r>
            <a:br>
              <a:rPr lang="ru-RU" sz="1200" smtClean="0"/>
            </a:br>
            <a:r>
              <a:rPr lang="en-US" sz="1200" u="sng" smtClean="0">
                <a:hlinkClick r:id="rId2"/>
              </a:rPr>
              <a:t>rcfw</a:t>
            </a:r>
            <a:r>
              <a:rPr lang="ru-RU" sz="1200" u="sng" smtClean="0">
                <a:hlinkClick r:id="rId2"/>
              </a:rPr>
              <a:t>.</a:t>
            </a:r>
            <a:r>
              <a:rPr lang="en-US" sz="1200" u="sng" smtClean="0">
                <a:hlinkClick r:id="rId2"/>
              </a:rPr>
              <a:t>program</a:t>
            </a:r>
            <a:r>
              <a:rPr lang="ru-RU" sz="1200" u="sng" smtClean="0">
                <a:hlinkClick r:id="rId2"/>
              </a:rPr>
              <a:t>@</a:t>
            </a:r>
            <a:r>
              <a:rPr lang="en-US" sz="1200" u="sng" smtClean="0">
                <a:hlinkClick r:id="rId2"/>
              </a:rPr>
              <a:t>gmail</a:t>
            </a:r>
            <a:r>
              <a:rPr lang="ru-RU" sz="1200" u="sng" smtClean="0">
                <a:hlinkClick r:id="rId2"/>
              </a:rPr>
              <a:t>.</a:t>
            </a:r>
            <a:r>
              <a:rPr lang="en-US" sz="1200" u="sng" smtClean="0">
                <a:hlinkClick r:id="rId2"/>
              </a:rPr>
              <a:t>com</a:t>
            </a:r>
            <a:r>
              <a:rPr lang="ru-RU" sz="1200" smtClean="0"/>
              <a:t/>
            </a:r>
            <a:br>
              <a:rPr lang="ru-RU" sz="1200" smtClean="0"/>
            </a:br>
            <a:r>
              <a:rPr lang="ru-RU" sz="1200" smtClean="0"/>
              <a:t>часы работы: понед. – пятн.с 10.00 до 18.00,</a:t>
            </a:r>
            <a:br>
              <a:rPr lang="ru-RU" sz="1200" smtClean="0"/>
            </a:br>
            <a:r>
              <a:rPr lang="ru-RU" sz="1200" smtClean="0"/>
              <a:t>Мы в социальных сетях </a:t>
            </a:r>
            <a:r>
              <a:rPr lang="en-US" sz="1200" u="sng" smtClean="0">
                <a:hlinkClick r:id="rId3"/>
              </a:rPr>
              <a:t>https</a:t>
            </a:r>
            <a:r>
              <a:rPr lang="ru-RU" sz="1200" u="sng" smtClean="0">
                <a:hlinkClick r:id="rId3"/>
              </a:rPr>
              <a:t>://</a:t>
            </a:r>
            <a:r>
              <a:rPr lang="en-US" sz="1200" u="sng" smtClean="0">
                <a:hlinkClick r:id="rId3"/>
              </a:rPr>
              <a:t>vk</a:t>
            </a:r>
            <a:r>
              <a:rPr lang="ru-RU" sz="1200" u="sng" smtClean="0">
                <a:hlinkClick r:id="rId3"/>
              </a:rPr>
              <a:t>.</a:t>
            </a:r>
            <a:r>
              <a:rPr lang="en-US" sz="1200" u="sng" smtClean="0">
                <a:hlinkClick r:id="rId3"/>
              </a:rPr>
              <a:t>com</a:t>
            </a:r>
            <a:r>
              <a:rPr lang="ru-RU" sz="1200" u="sng" smtClean="0">
                <a:hlinkClick r:id="rId3"/>
              </a:rPr>
              <a:t>/</a:t>
            </a:r>
            <a:r>
              <a:rPr lang="en-US" sz="1200" u="sng" smtClean="0">
                <a:hlinkClick r:id="rId3"/>
              </a:rPr>
              <a:t>club</a:t>
            </a:r>
            <a:r>
              <a:rPr lang="ru-RU" sz="1200" u="sng" smtClean="0">
                <a:hlinkClick r:id="rId3"/>
              </a:rPr>
              <a:t>81981411</a:t>
            </a:r>
            <a:r>
              <a:rPr lang="ru-RU" sz="1200" smtClean="0"/>
              <a:t> </a:t>
            </a:r>
            <a:br>
              <a:rPr lang="ru-RU" sz="1200" smtClean="0"/>
            </a:br>
            <a:r>
              <a:rPr lang="ru-RU" sz="1200" smtClean="0"/>
              <a:t>руководитель программы Лисанова Анастасия Анатольевна</a:t>
            </a:r>
            <a:br>
              <a:rPr lang="ru-RU" sz="1200" smtClean="0"/>
            </a:br>
            <a:r>
              <a:rPr lang="ru-RU" sz="1600" smtClean="0"/>
              <a:t/>
            </a:r>
            <a:br>
              <a:rPr lang="ru-RU" sz="1600" smtClean="0"/>
            </a:br>
            <a:endParaRPr lang="ru-RU" sz="1600" dirty="0"/>
          </a:p>
        </p:txBody>
      </p:sp>
      <p:pic>
        <p:nvPicPr>
          <p:cNvPr id="3" name="Рисунок 2"/>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46325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1468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marL="285750" indent="-285750" algn="l">
              <a:buFont typeface="Wingdings" pitchFamily="2" charset="2"/>
              <a:buChar char="Ø"/>
            </a:pPr>
            <a:r>
              <a:rPr lang="ru-RU" sz="1800" b="1" smtClean="0"/>
              <a:t>«Продвижение инклюзии в Центрах «Каритас Санкт-Петербург» </a:t>
            </a:r>
            <a:br>
              <a:rPr lang="ru-RU" sz="1800" b="1" smtClean="0"/>
            </a:br>
            <a:r>
              <a:rPr lang="ru-RU" sz="1800" b="1" smtClean="0"/>
              <a:t>для детей из семей в трудной жизненной ситуации»</a:t>
            </a:r>
            <a:r>
              <a:rPr lang="ru-RU" smtClean="0"/>
              <a:t/>
            </a:r>
            <a:br>
              <a:rPr lang="ru-RU" smtClean="0"/>
            </a:br>
            <a:endParaRPr lang="ru-RU"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801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lvl="0"/>
            <a:r>
              <a:rPr lang="ru-RU" sz="1800" b="1" u="sng" smtClean="0">
                <a:solidFill>
                  <a:schemeClr val="tx2"/>
                </a:solidFill>
              </a:rPr>
              <a:t>Проекты</a:t>
            </a:r>
            <a:r>
              <a:rPr lang="ru-RU" sz="2000" b="1" u="sng" smtClean="0">
                <a:solidFill>
                  <a:schemeClr val="tx2"/>
                </a:solidFill>
              </a:rPr>
              <a:t> помощи людям с ограниченными возможностями</a:t>
            </a:r>
            <a:br>
              <a:rPr lang="ru-RU" sz="2000" b="1" u="sng" smtClean="0">
                <a:solidFill>
                  <a:schemeClr val="tx2"/>
                </a:solidFill>
              </a:rPr>
            </a:br>
            <a:r>
              <a:rPr lang="ru-RU" sz="2000" b="1" u="sng" smtClean="0">
                <a:solidFill>
                  <a:schemeClr val="tx2"/>
                </a:solidFill>
              </a:rPr>
              <a:t/>
            </a:r>
            <a:br>
              <a:rPr lang="ru-RU" sz="2000" b="1" u="sng" smtClean="0">
                <a:solidFill>
                  <a:schemeClr val="tx2"/>
                </a:solidFill>
              </a:rPr>
            </a:br>
            <a:r>
              <a:rPr lang="ru-RU" sz="2000" smtClean="0"/>
              <a:t/>
            </a:r>
            <a:br>
              <a:rPr lang="ru-RU" sz="2000" smtClean="0"/>
            </a:br>
            <a:endParaRPr lang="ru-RU" sz="2000" b="1" u="sng" dirty="0">
              <a:solidFill>
                <a:schemeClr val="tx2"/>
              </a:solidFill>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67667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lgn="l"/>
            <a:r>
              <a:rPr lang="ru-RU" sz="1800" b="1" i="1" smtClean="0"/>
              <a:t/>
            </a:r>
            <a:br>
              <a:rPr lang="ru-RU" sz="1800" b="1" i="1" smtClean="0"/>
            </a:br>
            <a:r>
              <a:rPr lang="ru-RU" sz="1800" b="1" i="1" smtClean="0"/>
              <a:t>Благотворительная программа «Дом Малецкого».</a:t>
            </a:r>
            <a:r>
              <a:rPr lang="ru-RU" sz="1800" smtClean="0"/>
              <a:t/>
            </a:r>
            <a:br>
              <a:rPr lang="ru-RU" sz="1800" smtClean="0"/>
            </a:br>
            <a:r>
              <a:rPr lang="ru-RU" sz="1100" smtClean="0"/>
              <a:t>Адрес: ул. Кирилловская, 19, тел. 8911 240 8771, </a:t>
            </a:r>
            <a:br>
              <a:rPr lang="ru-RU" sz="1100" smtClean="0"/>
            </a:br>
            <a:r>
              <a:rPr lang="ru-RU" sz="1100" smtClean="0"/>
              <a:t>часы работы: понедельник-четверг с 10.00 до 17.00</a:t>
            </a:r>
            <a:br>
              <a:rPr lang="ru-RU" sz="1100" smtClean="0"/>
            </a:br>
            <a:r>
              <a:rPr lang="ru-RU" sz="1100" u="sng" smtClean="0">
                <a:hlinkClick r:id="rId2"/>
              </a:rPr>
              <a:t>dommaleckogo@gmail.com</a:t>
            </a:r>
            <a:r>
              <a:rPr lang="ru-RU" sz="1100" smtClean="0"/>
              <a:t/>
            </a:r>
            <a:br>
              <a:rPr lang="ru-RU" sz="1100" smtClean="0"/>
            </a:br>
            <a:r>
              <a:rPr lang="ru-RU" sz="1100" u="sng" smtClean="0">
                <a:hlinkClick r:id="rId3"/>
              </a:rPr>
              <a:t>https://vk.com/dommaleckogo</a:t>
            </a:r>
            <a:r>
              <a:rPr lang="ru-RU" sz="1100" smtClean="0"/>
              <a:t/>
            </a:r>
            <a:br>
              <a:rPr lang="ru-RU" sz="1100" smtClean="0"/>
            </a:br>
            <a:r>
              <a:rPr lang="ru-RU" sz="1200" smtClean="0"/>
              <a:t> В программе в 2023 году приняли участие 8 сотрудников и 36 добровольцев</a:t>
            </a:r>
            <a:br>
              <a:rPr lang="ru-RU" sz="1200" smtClean="0"/>
            </a:br>
            <a:r>
              <a:rPr lang="ru-RU" sz="1200" smtClean="0"/>
              <a:t>Руководитель: Соколов Константин Александрович</a:t>
            </a:r>
            <a:endParaRPr lang="ru-RU" sz="1200" dirty="0"/>
          </a:p>
        </p:txBody>
      </p:sp>
      <p:pic>
        <p:nvPicPr>
          <p:cNvPr id="3" name="Рисунок 2"/>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762472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30007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marL="285750" indent="-285750" algn="l">
              <a:buFont typeface="Wingdings" pitchFamily="2" charset="2"/>
              <a:buChar char="Ø"/>
            </a:pPr>
            <a:r>
              <a:rPr lang="ru-RU" sz="1600" b="1" smtClean="0"/>
              <a:t>«Путь к надежде»</a:t>
            </a:r>
            <a:br>
              <a:rPr lang="ru-RU" sz="1600" b="1" smtClean="0"/>
            </a:br>
            <a:r>
              <a:rPr lang="ru-RU" sz="1600" b="1" smtClean="0"/>
              <a:t> проект помощи ВИЧ+  женщинам</a:t>
            </a:r>
            <a:endParaRPr lang="ru-RU" sz="1600" b="1"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3518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marL="285750" indent="-285750" algn="l">
              <a:buFont typeface="Wingdings" pitchFamily="2" charset="2"/>
              <a:buChar char="Ø"/>
            </a:pPr>
            <a:r>
              <a:rPr lang="ru-RU" sz="1600" b="1" smtClean="0"/>
              <a:t>Дом престарелых Каритас</a:t>
            </a:r>
            <a:endParaRPr lang="ru-RU" sz="1600" b="1"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68868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lvl="0" algn="l"/>
            <a:r>
              <a:rPr lang="ru-RU" sz="1800" i="1" smtClean="0">
                <a:solidFill>
                  <a:schemeClr val="tx2"/>
                </a:solidFill>
              </a:rPr>
              <a:t/>
            </a:r>
            <a:br>
              <a:rPr lang="ru-RU" sz="1800" i="1" smtClean="0">
                <a:solidFill>
                  <a:schemeClr val="tx2"/>
                </a:solidFill>
              </a:rPr>
            </a:br>
            <a:r>
              <a:rPr lang="ru-RU" sz="1800" i="1" smtClean="0">
                <a:solidFill>
                  <a:schemeClr val="tx2"/>
                </a:solidFill>
              </a:rPr>
              <a:t/>
            </a:r>
            <a:br>
              <a:rPr lang="ru-RU" sz="1800" i="1" smtClean="0">
                <a:solidFill>
                  <a:schemeClr val="tx2"/>
                </a:solidFill>
              </a:rPr>
            </a:br>
            <a:r>
              <a:rPr lang="ru-RU" sz="1800" i="1" smtClean="0">
                <a:solidFill>
                  <a:schemeClr val="tx2"/>
                </a:solidFill>
              </a:rPr>
              <a:t>Благотворительная программа:</a:t>
            </a:r>
            <a:r>
              <a:rPr lang="ru-RU" sz="1800" i="1" u="sng" smtClean="0">
                <a:solidFill>
                  <a:schemeClr val="tx2"/>
                </a:solidFill>
              </a:rPr>
              <a:t/>
            </a:r>
            <a:br>
              <a:rPr lang="ru-RU" sz="1800" i="1" u="sng" smtClean="0">
                <a:solidFill>
                  <a:schemeClr val="tx2"/>
                </a:solidFill>
              </a:rPr>
            </a:br>
            <a:r>
              <a:rPr lang="ru-RU" sz="1800" b="1" smtClean="0">
                <a:solidFill>
                  <a:schemeClr val="tx2"/>
                </a:solidFill>
              </a:rPr>
              <a:t>«Информационно-консультативный центр </a:t>
            </a:r>
            <a:br>
              <a:rPr lang="ru-RU" sz="1800" b="1" smtClean="0">
                <a:solidFill>
                  <a:schemeClr val="tx2"/>
                </a:solidFill>
              </a:rPr>
            </a:br>
            <a:r>
              <a:rPr lang="ru-RU" sz="1800" b="1" smtClean="0">
                <a:solidFill>
                  <a:schemeClr val="tx2"/>
                </a:solidFill>
              </a:rPr>
              <a:t>по проблемам насилия и зависимого поведения»</a:t>
            </a:r>
            <a:r>
              <a:rPr lang="ru-RU" sz="1800" smtClean="0">
                <a:solidFill>
                  <a:schemeClr val="tx2"/>
                </a:solidFill>
              </a:rPr>
              <a:t> </a:t>
            </a:r>
            <a:br>
              <a:rPr lang="ru-RU" sz="1800" smtClean="0">
                <a:solidFill>
                  <a:schemeClr val="tx2"/>
                </a:solidFill>
              </a:rPr>
            </a:br>
            <a:r>
              <a:rPr lang="ru-RU" sz="1600" smtClean="0">
                <a:solidFill>
                  <a:schemeClr val="tx2"/>
                </a:solidFill>
              </a:rPr>
              <a:t/>
            </a:r>
            <a:br>
              <a:rPr lang="ru-RU" sz="1600" smtClean="0">
                <a:solidFill>
                  <a:schemeClr val="tx2"/>
                </a:solidFill>
              </a:rPr>
            </a:br>
            <a:r>
              <a:rPr lang="ru-RU" sz="1300" smtClean="0"/>
              <a:t>Руководитель: Галияхметов Радик Рафикович</a:t>
            </a:r>
            <a:r>
              <a:rPr lang="ru-RU" sz="1600" smtClean="0">
                <a:solidFill>
                  <a:schemeClr val="tx2"/>
                </a:solidFill>
              </a:rPr>
              <a:t/>
            </a:r>
            <a:br>
              <a:rPr lang="ru-RU" sz="1600" smtClean="0">
                <a:solidFill>
                  <a:schemeClr val="tx2"/>
                </a:solidFill>
              </a:rPr>
            </a:br>
            <a:r>
              <a:rPr lang="ru-RU" sz="1300" smtClean="0"/>
              <a:t>адрес: Санкт-Петербург, ул. Рябиновая, д. 18, часы работы: понедельник-пятница с 10.00 до 18.00</a:t>
            </a:r>
            <a:br>
              <a:rPr lang="ru-RU" sz="1300" smtClean="0"/>
            </a:br>
            <a:r>
              <a:rPr lang="ru-RU" sz="1300" smtClean="0"/>
              <a:t>телефон +7911 7664009,</a:t>
            </a:r>
            <a:br>
              <a:rPr lang="ru-RU" sz="1300" smtClean="0"/>
            </a:br>
            <a:r>
              <a:rPr lang="de-DE" sz="1300" smtClean="0"/>
              <a:t>e-mail: </a:t>
            </a:r>
            <a:r>
              <a:rPr lang="de-DE" sz="1300" u="sng" smtClean="0">
                <a:hlinkClick r:id="rId2"/>
              </a:rPr>
              <a:t>program@gmail.com</a:t>
            </a:r>
            <a:r>
              <a:rPr lang="ru-RU" sz="1300" smtClean="0"/>
              <a:t/>
            </a:r>
            <a:br>
              <a:rPr lang="ru-RU" sz="1300" smtClean="0"/>
            </a:br>
            <a:r>
              <a:rPr lang="de-DE" sz="1300" u="sng" smtClean="0">
                <a:hlinkClick r:id="rId3"/>
              </a:rPr>
              <a:t>http://www.youtube.com/@ikc-programikc-program9074</a:t>
            </a:r>
            <a:r>
              <a:rPr lang="ru-RU" sz="1300" smtClean="0"/>
              <a:t/>
            </a:r>
            <a:br>
              <a:rPr lang="ru-RU" sz="1300" smtClean="0"/>
            </a:br>
            <a:r>
              <a:rPr lang="ru-RU" sz="1300" u="sng" smtClean="0">
                <a:hlinkClick r:id="rId4"/>
              </a:rPr>
              <a:t>https://vk.com/ikc_spb_com</a:t>
            </a:r>
            <a:r>
              <a:rPr lang="ru-RU" sz="1300" smtClean="0"/>
              <a:t/>
            </a:r>
            <a:br>
              <a:rPr lang="ru-RU" sz="1300" smtClean="0"/>
            </a:br>
            <a:r>
              <a:rPr lang="ru-RU" sz="1600" smtClean="0">
                <a:solidFill>
                  <a:schemeClr val="tx2"/>
                </a:solidFill>
              </a:rPr>
              <a:t/>
            </a:r>
            <a:br>
              <a:rPr lang="ru-RU" sz="1600" smtClean="0">
                <a:solidFill>
                  <a:schemeClr val="tx2"/>
                </a:solidFill>
              </a:rPr>
            </a:br>
            <a:endParaRPr lang="ru-RU" sz="1800" i="1" u="sng" dirty="0">
              <a:solidFill>
                <a:schemeClr val="tx2"/>
              </a:solidFill>
            </a:endParaRPr>
          </a:p>
        </p:txBody>
      </p:sp>
      <p:pic>
        <p:nvPicPr>
          <p:cNvPr id="3" name="Рисунок 2"/>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173478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algn="l"/>
            <a:r>
              <a:rPr lang="ru-RU" sz="1600" b="1" i="1" smtClean="0">
                <a:solidFill>
                  <a:schemeClr val="tx2"/>
                </a:solidFill>
              </a:rPr>
              <a:t>Ты помнишь как все начиналось? </a:t>
            </a:r>
            <a:br>
              <a:rPr lang="ru-RU" sz="1600" b="1" i="1" smtClean="0">
                <a:solidFill>
                  <a:schemeClr val="tx2"/>
                </a:solidFill>
              </a:rPr>
            </a:br>
            <a:r>
              <a:rPr lang="ru-RU" sz="1600" b="1" i="1" smtClean="0">
                <a:solidFill>
                  <a:schemeClr val="tx2"/>
                </a:solidFill>
              </a:rPr>
              <a:t>Всё было впервые и вновь, </a:t>
            </a:r>
            <a:br>
              <a:rPr lang="ru-RU" sz="1600" b="1" i="1" smtClean="0">
                <a:solidFill>
                  <a:schemeClr val="tx2"/>
                </a:solidFill>
              </a:rPr>
            </a:br>
            <a:r>
              <a:rPr lang="ru-RU" sz="1600" b="1" i="1" smtClean="0">
                <a:solidFill>
                  <a:schemeClr val="tx2"/>
                </a:solidFill>
              </a:rPr>
              <a:t>Как строились лодки и лодки звались</a:t>
            </a:r>
            <a:br>
              <a:rPr lang="ru-RU" sz="1600" b="1" i="1" smtClean="0">
                <a:solidFill>
                  <a:schemeClr val="tx2"/>
                </a:solidFill>
              </a:rPr>
            </a:br>
            <a:r>
              <a:rPr lang="ru-RU" sz="1600" b="1" i="1" smtClean="0">
                <a:solidFill>
                  <a:schemeClr val="tx2"/>
                </a:solidFill>
              </a:rPr>
              <a:t>ВЕРА, НАДЕЖДА, ЛЮБОВЬ</a:t>
            </a:r>
            <a:r>
              <a:rPr lang="ru-RU" sz="1600" b="1" i="1" smtClean="0"/>
              <a:t/>
            </a:r>
            <a:br>
              <a:rPr lang="ru-RU" sz="1600" b="1" i="1" smtClean="0"/>
            </a:br>
            <a:r>
              <a:rPr lang="ru-RU" sz="1600" smtClean="0"/>
              <a:t/>
            </a:r>
            <a:br>
              <a:rPr lang="ru-RU" sz="1600" smtClean="0"/>
            </a:br>
            <a:r>
              <a:rPr lang="ru-RU" sz="1600" smtClean="0"/>
              <a:t>9 сентября 1993 года немецкий Католический священник Хартмут Каниа</a:t>
            </a:r>
            <a:br>
              <a:rPr lang="ru-RU" sz="1600" smtClean="0"/>
            </a:br>
            <a:r>
              <a:rPr lang="ru-RU" sz="1600" smtClean="0"/>
              <a:t>официально зарегистрировал </a:t>
            </a:r>
            <a:r>
              <a:rPr lang="ru-RU" sz="1600" b="1" smtClean="0"/>
              <a:t>«Благотворительную Католическую </a:t>
            </a:r>
            <a:br>
              <a:rPr lang="ru-RU" sz="1600" b="1" smtClean="0"/>
            </a:br>
            <a:r>
              <a:rPr lang="ru-RU" sz="1600" b="1" smtClean="0"/>
              <a:t>организацию «Каритас Санкт-Петербург».</a:t>
            </a:r>
            <a:br>
              <a:rPr lang="ru-RU" sz="1600" b="1" smtClean="0"/>
            </a:br>
            <a:r>
              <a:rPr lang="ru-RU" sz="1600" b="1" smtClean="0"/>
              <a:t>Нам  30 лет </a:t>
            </a:r>
            <a:r>
              <a:rPr lang="ru-RU" sz="1600" smtClean="0"/>
              <a:t>и мы, основываясь на 20-вековых  </a:t>
            </a:r>
            <a:br>
              <a:rPr lang="ru-RU" sz="1600" smtClean="0"/>
            </a:br>
            <a:r>
              <a:rPr lang="ru-RU" sz="1600" smtClean="0"/>
              <a:t>традициях церковной благотворительности  продолжаем помогать, </a:t>
            </a:r>
            <a:br>
              <a:rPr lang="ru-RU" sz="1600" smtClean="0"/>
            </a:br>
            <a:r>
              <a:rPr lang="ru-RU" sz="1600" smtClean="0"/>
              <a:t>поддерживать, опекать, заботиться, ухаживать, обучать и творить дела милосердия.</a:t>
            </a:r>
            <a:br>
              <a:rPr lang="ru-RU" sz="1600" smtClean="0"/>
            </a:br>
            <a:r>
              <a:rPr lang="ru-RU" sz="1600" smtClean="0"/>
              <a:t>Основой нашей деятельности является социальное учение Католической Церкви, где</a:t>
            </a:r>
            <a:br>
              <a:rPr lang="ru-RU" sz="1600" smtClean="0"/>
            </a:br>
            <a:r>
              <a:rPr lang="ru-RU" sz="1600" smtClean="0"/>
              <a:t>ЧЕЛОВЕК, его нужды и сохранение его достоинства являются  миссией Каритас. </a:t>
            </a:r>
            <a:br>
              <a:rPr lang="ru-RU" sz="1600" smtClean="0"/>
            </a:br>
            <a:r>
              <a:rPr lang="ru-RU" sz="1600" smtClean="0"/>
              <a:t>За 30 лет работы мы реализовали более 100 благотворительных проектов, помогающих людям выйти из ситуации бедности, решить психологические и духовные проблемы. </a:t>
            </a:r>
            <a:br>
              <a:rPr lang="ru-RU" sz="1600" smtClean="0"/>
            </a:br>
            <a:r>
              <a:rPr lang="ru-RU" sz="1600" smtClean="0"/>
              <a:t>Более 100 организаций являются нашими партнерами.</a:t>
            </a:r>
            <a:br>
              <a:rPr lang="ru-RU" sz="1600" smtClean="0"/>
            </a:br>
            <a:r>
              <a:rPr lang="ru-RU" sz="1600" smtClean="0"/>
              <a:t>Более 3000 неравнодушных людей  поддержали нашу деятельность финансово. </a:t>
            </a:r>
            <a:br>
              <a:rPr lang="ru-RU" sz="1600" smtClean="0"/>
            </a:br>
            <a:r>
              <a:rPr lang="ru-RU" sz="1600" smtClean="0"/>
              <a:t>Более 800 000 000 рублей за 30 лет затрачено на организацию помощи нуждающимся. </a:t>
            </a:r>
            <a:br>
              <a:rPr lang="ru-RU" sz="1600" smtClean="0"/>
            </a:br>
            <a:r>
              <a:rPr lang="ru-RU" sz="1600" smtClean="0"/>
              <a:t>Более 1000 добровольцев приняли участие в акциях и работе программ Каритас. </a:t>
            </a:r>
            <a:br>
              <a:rPr lang="ru-RU" sz="1600" smtClean="0"/>
            </a:br>
            <a:r>
              <a:rPr lang="ru-RU" sz="1600" smtClean="0"/>
              <a:t>Более 6000 человек ежегодно получают помощь и поддержку в проектах Каритас.</a:t>
            </a:r>
            <a:endParaRPr lang="ru-RU" sz="1600"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40813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1600" b="1" i="1" smtClean="0">
                <a:solidFill>
                  <a:schemeClr val="tx2"/>
                </a:solidFill>
              </a:rPr>
              <a:t>Проекты, реализуемые на базе «Информационно консультативного</a:t>
            </a:r>
            <a:br>
              <a:rPr lang="ru-RU" sz="1600" b="1" i="1" smtClean="0">
                <a:solidFill>
                  <a:schemeClr val="tx2"/>
                </a:solidFill>
              </a:rPr>
            </a:br>
            <a:r>
              <a:rPr lang="ru-RU" sz="1600" b="1" i="1" smtClean="0">
                <a:solidFill>
                  <a:schemeClr val="tx2"/>
                </a:solidFill>
              </a:rPr>
              <a:t> центра по проблемам насилия и зависимого поведения», </a:t>
            </a:r>
            <a:br>
              <a:rPr lang="ru-RU" sz="1600" b="1" i="1" smtClean="0">
                <a:solidFill>
                  <a:schemeClr val="tx2"/>
                </a:solidFill>
              </a:rPr>
            </a:br>
            <a:r>
              <a:rPr lang="ru-RU" sz="1600" b="1" i="1" smtClean="0">
                <a:solidFill>
                  <a:schemeClr val="tx2"/>
                </a:solidFill>
              </a:rPr>
              <a:t>поддержанные Фондом Президентских грантов в 2023 году.</a:t>
            </a:r>
            <a:endParaRPr lang="ru-RU" sz="1600" b="1" i="1" dirty="0">
              <a:solidFill>
                <a:schemeClr val="tx2"/>
              </a:solidFill>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24228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marL="171450" indent="-171450" algn="l">
              <a:buFont typeface="Wingdings" pitchFamily="2" charset="2"/>
              <a:buChar char="Ø"/>
            </a:pPr>
            <a:r>
              <a:rPr lang="ru-RU" sz="1300" smtClean="0"/>
              <a:t>Частное образовательное учреждение дополнительного профессионального образования </a:t>
            </a:r>
            <a:r>
              <a:rPr lang="ru-RU" sz="1200" smtClean="0"/>
              <a:t/>
            </a:r>
            <a:br>
              <a:rPr lang="ru-RU" sz="1200" smtClean="0"/>
            </a:br>
            <a:r>
              <a:rPr lang="ru-RU" sz="1600" b="1" smtClean="0"/>
              <a:t>«Социальная школа Каритас»</a:t>
            </a:r>
            <a:br>
              <a:rPr lang="ru-RU" sz="1600" b="1" smtClean="0"/>
            </a:br>
            <a:r>
              <a:rPr lang="ru-RU" sz="1600" b="1" smtClean="0"/>
              <a:t/>
            </a:r>
            <a:br>
              <a:rPr lang="ru-RU" sz="1600" b="1" smtClean="0"/>
            </a:br>
            <a:r>
              <a:rPr lang="ru-RU" sz="1300" smtClean="0"/>
              <a:t>Адрес: 190068, г. Санкт-Петербург, ул. Римского-Корсакова, д. 8/18, помещение 7-Н</a:t>
            </a:r>
            <a:br>
              <a:rPr lang="ru-RU" sz="1300" smtClean="0"/>
            </a:br>
            <a:r>
              <a:rPr lang="ru-RU" sz="1300" smtClean="0"/>
              <a:t> Директор – Лотош Ольга Робертовна</a:t>
            </a:r>
            <a:br>
              <a:rPr lang="ru-RU" sz="1300" smtClean="0"/>
            </a:br>
            <a:r>
              <a:rPr lang="ru-RU" sz="1300" smtClean="0"/>
              <a:t>Контакты: +7 (812) 575-17-71, </a:t>
            </a:r>
            <a:r>
              <a:rPr lang="ru-RU" sz="1300" u="sng" smtClean="0">
                <a:hlinkClick r:id="rId2"/>
              </a:rPr>
              <a:t>mail@caritas-edu.ru</a:t>
            </a:r>
            <a:r>
              <a:rPr lang="ru-RU" sz="1300" smtClean="0"/>
              <a:t/>
            </a:r>
            <a:br>
              <a:rPr lang="ru-RU" sz="1300" smtClean="0"/>
            </a:br>
            <a:r>
              <a:rPr lang="ru-RU" sz="1300" smtClean="0"/>
              <a:t>Группа ВК: </a:t>
            </a:r>
            <a:r>
              <a:rPr lang="ru-RU" sz="1300" u="sng" smtClean="0">
                <a:hlinkClick r:id="rId3"/>
              </a:rPr>
              <a:t>https://vk.com/caritas_school</a:t>
            </a:r>
            <a:r>
              <a:rPr lang="ru-RU" sz="1300" smtClean="0"/>
              <a:t/>
            </a:r>
            <a:br>
              <a:rPr lang="ru-RU" sz="1300" smtClean="0"/>
            </a:br>
            <a:r>
              <a:rPr lang="ru-RU" sz="1300" smtClean="0"/>
              <a:t>Сайт: </a:t>
            </a:r>
            <a:r>
              <a:rPr lang="ru-RU" sz="1300" u="sng" smtClean="0">
                <a:hlinkClick r:id="rId4"/>
              </a:rPr>
              <a:t>https://caritas-edu.ru</a:t>
            </a:r>
            <a:r>
              <a:rPr lang="ru-RU" sz="1300" smtClean="0"/>
              <a:t/>
            </a:r>
            <a:br>
              <a:rPr lang="ru-RU" sz="1300" smtClean="0"/>
            </a:br>
            <a:endParaRPr lang="ru-RU" sz="1300" dirty="0"/>
          </a:p>
        </p:txBody>
      </p:sp>
      <p:pic>
        <p:nvPicPr>
          <p:cNvPr id="3" name="Рисунок 2"/>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397560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endParaRPr lang="ru-RU"/>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05646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1800" b="1" smtClean="0"/>
              <a:t>Наши партнеры</a:t>
            </a:r>
            <a:endParaRPr lang="ru-RU" sz="1800" b="1"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3922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2400" b="1" smtClean="0"/>
              <a:t>Каритас Санкт-Петербург в 2023 году</a:t>
            </a:r>
            <a:endParaRPr lang="ru-RU" sz="2400" b="1"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8788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1800" b="1" smtClean="0"/>
              <a:t>Финансы Каритас в 2023 году</a:t>
            </a:r>
            <a:endParaRPr lang="ru-RU" sz="1800" b="1"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5389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1600" b="1" smtClean="0">
                <a:latin typeface="+mn-lt"/>
                <a:cs typeface="Times New Roman" pitchFamily="18" charset="0"/>
              </a:rPr>
              <a:t>Целевое финансирование Каритас </a:t>
            </a:r>
            <a:br>
              <a:rPr lang="ru-RU" sz="1600" b="1" smtClean="0">
                <a:latin typeface="+mn-lt"/>
                <a:cs typeface="Times New Roman" pitchFamily="18" charset="0"/>
              </a:rPr>
            </a:br>
            <a:r>
              <a:rPr lang="ru-RU" sz="1600" b="1" smtClean="0">
                <a:latin typeface="+mn-lt"/>
                <a:cs typeface="Times New Roman" pitchFamily="18" charset="0"/>
              </a:rPr>
              <a:t>осуществляется в рамках бюджетов благотворительных программ</a:t>
            </a:r>
            <a:r>
              <a:rPr lang="ru-RU" sz="1600" b="1" smtClean="0">
                <a:latin typeface="Times New Roman" pitchFamily="18" charset="0"/>
                <a:cs typeface="Times New Roman" pitchFamily="18" charset="0"/>
              </a:rPr>
              <a:t>.</a:t>
            </a:r>
            <a:br>
              <a:rPr lang="ru-RU" sz="1600" b="1" smtClean="0">
                <a:latin typeface="Times New Roman" pitchFamily="18" charset="0"/>
                <a:cs typeface="Times New Roman" pitchFamily="18" charset="0"/>
              </a:rPr>
            </a:br>
            <a:r>
              <a:rPr lang="ru-RU" sz="1600" b="1" smtClean="0">
                <a:latin typeface="Times New Roman" pitchFamily="18" charset="0"/>
                <a:cs typeface="Times New Roman" pitchFamily="18" charset="0"/>
              </a:rPr>
              <a:t> </a:t>
            </a:r>
            <a:endParaRPr lang="ru-RU" sz="1400" b="1" dirty="0">
              <a:latin typeface="Times New Roman" pitchFamily="18" charset="0"/>
              <a:cs typeface="Times New Roman" pitchFamily="18" charset="0"/>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2511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1600" b="1" i="1" smtClean="0">
                <a:solidFill>
                  <a:schemeClr val="tx2"/>
                </a:solidFill>
              </a:rPr>
              <a:t>Благотворительные проекты, направленные на улучшение/стабилизацию трудной жизненной ситуации людей, находящихся в ситуации бедности.</a:t>
            </a:r>
            <a:endParaRPr lang="ru-RU" sz="1600" b="1" i="1" dirty="0">
              <a:solidFill>
                <a:schemeClr val="tx2"/>
              </a:solidFill>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2259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marL="285750" indent="-285750" algn="l">
              <a:buFont typeface="Wingdings" pitchFamily="2" charset="2"/>
              <a:buChar char="Ø"/>
            </a:pPr>
            <a:r>
              <a:rPr lang="ru-RU" sz="1600" b="1" smtClean="0"/>
              <a:t>Благотворительная столовая «Татьяна».</a:t>
            </a:r>
            <a:endParaRPr lang="ru-RU" sz="1600" b="1"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12245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pPr marL="285750" indent="-285750" algn="l">
              <a:buFont typeface="Wingdings" pitchFamily="2" charset="2"/>
              <a:buChar char="Ø"/>
            </a:pPr>
            <a:r>
              <a:rPr lang="ru-RU" sz="1600" b="1" smtClean="0"/>
              <a:t>Пункт питания для бездомных в г. Псков.</a:t>
            </a:r>
            <a:endParaRPr lang="ru-RU" sz="1600" b="1" dirty="0"/>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666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hidden="1"/>
          <p:cNvSpPr>
            <a:spLocks noGrp="1"/>
          </p:cNvSpPr>
          <p:nvPr>
            <p:ph type="title"/>
          </p:nvPr>
        </p:nvSpPr>
        <p:spPr/>
        <p:txBody>
          <a:bodyPr/>
          <a:lstStyle/>
          <a:p>
            <a:r>
              <a:rPr lang="ru-RU" sz="1800" b="1" i="1" u="sng" smtClean="0">
                <a:solidFill>
                  <a:schemeClr val="tx2"/>
                </a:solidFill>
              </a:rPr>
              <a:t> Проекты помощи детям и родителям:</a:t>
            </a:r>
            <a:endParaRPr lang="ru-RU" sz="1800" b="1" i="1" u="sng" dirty="0">
              <a:solidFill>
                <a:schemeClr val="tx2"/>
              </a:solidFill>
            </a:endParaRPr>
          </a:p>
        </p:txBody>
      </p:sp>
      <p:pic>
        <p:nvPicPr>
          <p:cNvPr id="3" name="Рисунок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6102537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Words>
  <Application>Microsoft Office PowerPoint</Application>
  <PresentationFormat>Экран (4:3)</PresentationFormat>
  <Paragraphs>20</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  Местная религиозная организация  «Каритас»  Римско-католической Церкви в Санкт-Петербурге  Публичный отчет   о деятельности за 2023 год  НАМ 30 ЛЕТ!  зарегистрирована 29.09.1993 г., прошла перерегистрацию в Управлении Юстиции Санкт-Петербурга  22 сентября 1999 года №166-Р, в Министерстве Юстиции РФ29 июля 2020 года №7811010160 ИНН 7814020231  ОГРН 1027800005419  </vt:lpstr>
      <vt:lpstr>Ты помнишь как все начиналось?  Всё было впервые и вновь,  Как строились лодки и лодки звались ВЕРА, НАДЕЖДА, ЛЮБОВЬ  9 сентября 1993 года немецкий Католический священник Хартмут Каниа официально зарегистрировал «Благотворительную Католическую  организацию «Каритас Санкт-Петербург». Нам  30 лет и мы, основываясь на 20-вековых   традициях церковной благотворительности  продолжаем помогать,  поддерживать, опекать, заботиться, ухаживать, обучать и творить дела милосердия. Основой нашей деятельности является социальное учение Католической Церкви, где ЧЕЛОВЕК, его нужды и сохранение его достоинства являются  миссией Каритас.  За 30 лет работы мы реализовали более 100 благотворительных проектов, помогающих людям выйти из ситуации бедности, решить психологические и духовные проблемы.  Более 100 организаций являются нашими партнерами. Более 3000 неравнодушных людей  поддержали нашу деятельность финансово.  Более 800 000 000 рублей за 30 лет затрачено на организацию помощи нуждающимся.  Более 1000 добровольцев приняли участие в акциях и работе программ Каритас.  Более 6000 человек ежегодно получают помощь и поддержку в проектах Каритас.</vt:lpstr>
      <vt:lpstr>Каритас Санкт-Петербург в 2023 году</vt:lpstr>
      <vt:lpstr>Финансы Каритас в 2023 году</vt:lpstr>
      <vt:lpstr>Целевое финансирование Каритас  осуществляется в рамках бюджетов благотворительных программ.  </vt:lpstr>
      <vt:lpstr>Благотворительные проекты, направленные на улучшение/стабилизацию трудной жизненной ситуации людей, находящихся в ситуации бедности.</vt:lpstr>
      <vt:lpstr>Благотворительная столовая «Татьяна».</vt:lpstr>
      <vt:lpstr>Пункт питания для бездомных в г. Псков.</vt:lpstr>
      <vt:lpstr> Проекты помощи детям и родителям:</vt:lpstr>
      <vt:lpstr>Детский центр «Маяк» в г. Луга</vt:lpstr>
      <vt:lpstr>   Благотворительная программа: «Ресурсный центр для беременных, женщин и семей с детьми,  находящихся в трудной жизненной ситуации»   адрес: г. Санкт-Петербург, ул. Рябиновая, д.18 тел. +7(981)755-45-10 rcfw.program@gmail.com часы работы: понед. – пятн.с 10.00 до 18.00, Мы в социальных сетях https://vk.com/club81981411  руководитель программы Лисанова Анастасия Анатольевна  </vt:lpstr>
      <vt:lpstr>Презентация PowerPoint</vt:lpstr>
      <vt:lpstr>«Продвижение инклюзии в Центрах «Каритас Санкт-Петербург»  для детей из семей в трудной жизненной ситуации» </vt:lpstr>
      <vt:lpstr>Проекты помощи людям с ограниченными возможностями   </vt:lpstr>
      <vt:lpstr> Благотворительная программа «Дом Малецкого». Адрес: ул. Кирилловская, 19, тел. 8911 240 8771,  часы работы: понедельник-четверг с 10.00 до 17.00 dommaleckogo@gmail.com https://vk.com/dommaleckogo  В программе в 2023 году приняли участие 8 сотрудников и 36 добровольцев Руководитель: Соколов Константин Александрович</vt:lpstr>
      <vt:lpstr>Презентация PowerPoint</vt:lpstr>
      <vt:lpstr>«Путь к надежде»  проект помощи ВИЧ+  женщинам</vt:lpstr>
      <vt:lpstr>Дом престарелых Каритас</vt:lpstr>
      <vt:lpstr>  Благотворительная программа: «Информационно-консультативный центр  по проблемам насилия и зависимого поведения»   Руководитель: Галияхметов Радик Рафикович адрес: Санкт-Петербург, ул. Рябиновая, д. 18, часы работы: понедельник-пятница с 10.00 до 18.00 телефон +7911 7664009, e-mail: program@gmail.com http://www.youtube.com/@ikc-programikc-program9074 https://vk.com/ikc_spb_com  </vt:lpstr>
      <vt:lpstr>Проекты, реализуемые на базе «Информационно консультативного  центра по проблемам насилия и зависимого поведения»,  поддержанные Фондом Президентских грантов в 2023 году.</vt:lpstr>
      <vt:lpstr>Частное образовательное учреждение дополнительного профессионального образования  «Социальная школа Каритас»  Адрес: 190068, г. Санкт-Петербург, ул. Римского-Корсакова, д. 8/18, помещение 7-Н  Директор – Лотош Ольга Робертовна Контакты: +7 (812) 575-17-71, mail@caritas-edu.ru Группа ВК: https://vk.com/caritas_school Сайт: https://caritas-edu.ru </vt:lpstr>
      <vt:lpstr>Презентация PowerPoint</vt:lpstr>
      <vt:lpstr>Наши партнеры</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Местная религиозная организация  «Каритас»  Римско-католической Церкви в Санкт-Петербурге  Публичный отчет   о деятельности за 2023 год  НАМ 30 ЛЕТ!  зарегистрирована 29.09.1993 г., прошла перерегистрацию в Управлении Юстиции Санкт-Петербурга  22 сентября 1999 года №166-Р, в Министерстве Юстиции РФ29 июля 2020 года №7811010160 ИНН 7814020231  ОГРН 1027800005419  </dc:title>
  <dc:creator>direktor</dc:creator>
  <cp:lastModifiedBy>direktor</cp:lastModifiedBy>
  <cp:revision>1</cp:revision>
  <dcterms:created xsi:type="dcterms:W3CDTF">2024-04-24T10:25:45Z</dcterms:created>
  <dcterms:modified xsi:type="dcterms:W3CDTF">2024-04-24T10:25:45Z</dcterms:modified>
</cp:coreProperties>
</file>